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5" r:id="rId1"/>
  </p:sldMasterIdLst>
  <p:notesMasterIdLst>
    <p:notesMasterId r:id="rId9"/>
  </p:notesMasterIdLst>
  <p:sldIdLst>
    <p:sldId id="361" r:id="rId2"/>
    <p:sldId id="362" r:id="rId3"/>
    <p:sldId id="364" r:id="rId4"/>
    <p:sldId id="365" r:id="rId5"/>
    <p:sldId id="368" r:id="rId6"/>
    <p:sldId id="366" r:id="rId7"/>
    <p:sldId id="363" r:id="rId8"/>
  </p:sldIdLst>
  <p:sldSz cx="13004800" cy="9753600"/>
  <p:notesSz cx="6858000" cy="9144000"/>
  <p:defaultTextStyle>
    <a:lvl1pPr marL="10333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1pPr>
    <a:lvl2pPr marL="14778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2pPr>
    <a:lvl3pPr marL="19223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3pPr>
    <a:lvl4pPr marL="23668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4pPr>
    <a:lvl5pPr marL="28113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5pPr>
    <a:lvl6pPr marL="31669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6pPr>
    <a:lvl7pPr marL="35225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7pPr>
    <a:lvl8pPr marL="38781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8pPr>
    <a:lvl9pPr marL="4233778" indent="-715878" algn="ctr" defTabSz="584200">
      <a:spcBef>
        <a:spcPts val="3700"/>
      </a:spcBef>
      <a:buSzPct val="171000"/>
      <a:buChar char="•"/>
      <a:defRPr sz="3400"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DAF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6D6"/>
              </a:solidFill>
              <a:prstDash val="solid"/>
              <a:miter lim="400000"/>
            </a:ln>
          </a:right>
          <a:top>
            <a:ln w="254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6D6"/>
              </a:solidFill>
              <a:prstDash val="solid"/>
              <a:miter lim="400000"/>
            </a:ln>
          </a:bottom>
          <a:insideH>
            <a:ln w="25400" cap="flat">
              <a:solidFill>
                <a:srgbClr val="D6D6D6"/>
              </a:solidFill>
              <a:prstDash val="solid"/>
              <a:miter lim="400000"/>
            </a:ln>
          </a:insideH>
          <a:insideV>
            <a:ln w="25400" cap="flat">
              <a:solidFill>
                <a:srgbClr val="D6D6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8826" autoAdjust="0"/>
  </p:normalViewPr>
  <p:slideViewPr>
    <p:cSldViewPr>
      <p:cViewPr varScale="1">
        <p:scale>
          <a:sx n="65" d="100"/>
          <a:sy n="65" d="100"/>
        </p:scale>
        <p:origin x="2148" y="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18" name="Shape 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09115096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1600">
        <a:latin typeface="Lucida Grande"/>
        <a:ea typeface="Lucida Grande"/>
        <a:cs typeface="Lucida Grande"/>
        <a:sym typeface="Lucida Grande"/>
      </a:defRPr>
    </a:lvl1pPr>
    <a:lvl2pPr indent="228600" defTabSz="584200">
      <a:defRPr sz="1600">
        <a:latin typeface="Lucida Grande"/>
        <a:ea typeface="Lucida Grande"/>
        <a:cs typeface="Lucida Grande"/>
        <a:sym typeface="Lucida Grande"/>
      </a:defRPr>
    </a:lvl2pPr>
    <a:lvl3pPr indent="457200" defTabSz="584200">
      <a:defRPr sz="1600">
        <a:latin typeface="Lucida Grande"/>
        <a:ea typeface="Lucida Grande"/>
        <a:cs typeface="Lucida Grande"/>
        <a:sym typeface="Lucida Grande"/>
      </a:defRPr>
    </a:lvl3pPr>
    <a:lvl4pPr indent="685800" defTabSz="584200">
      <a:defRPr sz="1600">
        <a:latin typeface="Lucida Grande"/>
        <a:ea typeface="Lucida Grande"/>
        <a:cs typeface="Lucida Grande"/>
        <a:sym typeface="Lucida Grande"/>
      </a:defRPr>
    </a:lvl4pPr>
    <a:lvl5pPr indent="914400" defTabSz="584200">
      <a:defRPr sz="1600">
        <a:latin typeface="Lucida Grande"/>
        <a:ea typeface="Lucida Grande"/>
        <a:cs typeface="Lucida Grande"/>
        <a:sym typeface="Lucida Grande"/>
      </a:defRPr>
    </a:lvl5pPr>
    <a:lvl6pPr indent="1143000" defTabSz="584200">
      <a:defRPr sz="1600">
        <a:latin typeface="Lucida Grande"/>
        <a:ea typeface="Lucida Grande"/>
        <a:cs typeface="Lucida Grande"/>
        <a:sym typeface="Lucida Grande"/>
      </a:defRPr>
    </a:lvl6pPr>
    <a:lvl7pPr indent="1371600" defTabSz="584200">
      <a:defRPr sz="1600">
        <a:latin typeface="Lucida Grande"/>
        <a:ea typeface="Lucida Grande"/>
        <a:cs typeface="Lucida Grande"/>
        <a:sym typeface="Lucida Grande"/>
      </a:defRPr>
    </a:lvl7pPr>
    <a:lvl8pPr indent="1600200" defTabSz="584200">
      <a:defRPr sz="1600">
        <a:latin typeface="Lucida Grande"/>
        <a:ea typeface="Lucida Grande"/>
        <a:cs typeface="Lucida Grande"/>
        <a:sym typeface="Lucida Grande"/>
      </a:defRPr>
    </a:lvl8pPr>
    <a:lvl9pPr indent="1828800" defTabSz="584200">
      <a:defRPr sz="1600">
        <a:latin typeface="Lucida Grande"/>
        <a:ea typeface="Lucida Grande"/>
        <a:cs typeface="Lucida Grande"/>
        <a:sym typeface="Lucida Grand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570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emf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7" Type="http://schemas.openxmlformats.org/officeDocument/2006/relationships/image" Target="../media/image35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4.emf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9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1864216"/>
            <a:ext cx="11964416" cy="6762496"/>
          </a:xfrm>
        </p:spPr>
        <p:txBody>
          <a:bodyPr/>
          <a:lstStyle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2591130-FE46-48E1-86F7-0D723EB5B93F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180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ull Image, White Larg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1649458"/>
            <a:ext cx="11964416" cy="6762496"/>
          </a:xfrm>
          <a:prstGeom prst="roundRect">
            <a:avLst>
              <a:gd name="adj" fmla="val 4183"/>
            </a:avLst>
          </a:prstGeom>
          <a:solidFill>
            <a:srgbClr val="FFFFFF">
              <a:alpha val="85098"/>
            </a:srgbClr>
          </a:solidFill>
        </p:spPr>
        <p:txBody>
          <a:bodyPr lIns="130046" tIns="130046" rIns="130046" bIns="130046"/>
          <a:lstStyle>
            <a:lvl1pPr>
              <a:defRPr sz="2800"/>
            </a:lvl1pPr>
            <a:lvl2pPr>
              <a:defRPr sz="23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26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Full Image, White Smal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82" y="1661391"/>
            <a:ext cx="11964416" cy="5734074"/>
          </a:xfrm>
          <a:prstGeom prst="roundRect">
            <a:avLst>
              <a:gd name="adj" fmla="val 4183"/>
            </a:avLst>
          </a:prstGeom>
          <a:solidFill>
            <a:srgbClr val="FFFFFF">
              <a:alpha val="85098"/>
            </a:srgbClr>
          </a:solidFill>
        </p:spPr>
        <p:txBody>
          <a:bodyPr lIns="130046" tIns="130046" rIns="130046" bIns="130046"/>
          <a:lstStyle>
            <a:lvl1pPr>
              <a:defRPr sz="2800"/>
            </a:lvl1pPr>
            <a:lvl2pPr>
              <a:defRPr sz="23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359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E940392-D3B5-4917-A85B-444BCEDA0BC1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302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416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9 Bo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1"/>
          </p:nvPr>
        </p:nvSpPr>
        <p:spPr>
          <a:xfrm>
            <a:off x="620018" y="2194369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6" name="Content Placeholder 4"/>
          <p:cNvSpPr>
            <a:spLocks noGrp="1"/>
          </p:cNvSpPr>
          <p:nvPr>
            <p:ph sz="quarter" idx="22"/>
          </p:nvPr>
        </p:nvSpPr>
        <p:spPr>
          <a:xfrm>
            <a:off x="4690534" y="2194369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7" name="Content Placeholder 4"/>
          <p:cNvSpPr>
            <a:spLocks noGrp="1"/>
          </p:cNvSpPr>
          <p:nvPr>
            <p:ph sz="quarter" idx="23"/>
          </p:nvPr>
        </p:nvSpPr>
        <p:spPr>
          <a:xfrm>
            <a:off x="8778240" y="2194369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8" name="Content Placeholder 4"/>
          <p:cNvSpPr>
            <a:spLocks noGrp="1"/>
          </p:cNvSpPr>
          <p:nvPr>
            <p:ph sz="quarter" idx="24"/>
          </p:nvPr>
        </p:nvSpPr>
        <p:spPr>
          <a:xfrm>
            <a:off x="620018" y="3928522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9" name="Content Placeholder 4"/>
          <p:cNvSpPr>
            <a:spLocks noGrp="1"/>
          </p:cNvSpPr>
          <p:nvPr>
            <p:ph sz="quarter" idx="25"/>
          </p:nvPr>
        </p:nvSpPr>
        <p:spPr>
          <a:xfrm>
            <a:off x="4690534" y="3928522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0" name="Content Placeholder 4"/>
          <p:cNvSpPr>
            <a:spLocks noGrp="1"/>
          </p:cNvSpPr>
          <p:nvPr>
            <p:ph sz="quarter" idx="26"/>
          </p:nvPr>
        </p:nvSpPr>
        <p:spPr>
          <a:xfrm>
            <a:off x="8778240" y="3928522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1" name="Content Placeholder 4"/>
          <p:cNvSpPr>
            <a:spLocks noGrp="1"/>
          </p:cNvSpPr>
          <p:nvPr>
            <p:ph sz="quarter" idx="27"/>
          </p:nvPr>
        </p:nvSpPr>
        <p:spPr>
          <a:xfrm>
            <a:off x="620018" y="5662674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2" name="Content Placeholder 4"/>
          <p:cNvSpPr>
            <a:spLocks noGrp="1"/>
          </p:cNvSpPr>
          <p:nvPr>
            <p:ph sz="quarter" idx="28"/>
          </p:nvPr>
        </p:nvSpPr>
        <p:spPr>
          <a:xfrm>
            <a:off x="4690534" y="5662674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3" name="Content Placeholder 4"/>
          <p:cNvSpPr>
            <a:spLocks noGrp="1"/>
          </p:cNvSpPr>
          <p:nvPr>
            <p:ph sz="quarter" idx="29"/>
          </p:nvPr>
        </p:nvSpPr>
        <p:spPr>
          <a:xfrm>
            <a:off x="8778240" y="5662674"/>
            <a:ext cx="3771392" cy="1560576"/>
          </a:xfrm>
          <a:prstGeom prst="roundRect">
            <a:avLst>
              <a:gd name="adj" fmla="val 9022"/>
            </a:avLst>
          </a:prstGeom>
          <a:solidFill>
            <a:schemeClr val="accent1"/>
          </a:solidFill>
        </p:spPr>
        <p:txBody>
          <a:bodyPr lIns="130046" tIns="130046">
            <a:noAutofit/>
          </a:bodyPr>
          <a:lstStyle>
            <a:lvl1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</a:defRPr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1704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7348" y="7403785"/>
            <a:ext cx="11964416" cy="780288"/>
          </a:xfrm>
        </p:spPr>
        <p:txBody>
          <a:bodyPr lIns="39014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5E21C49C-DA3C-426D-ACA9-234E95C78381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14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15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31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23"/>
          </p:nvPr>
        </p:nvSpPr>
        <p:spPr>
          <a:xfrm>
            <a:off x="602827" y="2194780"/>
            <a:ext cx="3771392" cy="4811776"/>
          </a:xfrm>
          <a:prstGeom prst="roundRect">
            <a:avLst>
              <a:gd name="adj" fmla="val 4329"/>
            </a:avLst>
          </a:prstGeom>
          <a:solidFill>
            <a:schemeClr val="accent1"/>
          </a:solidFill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24"/>
          </p:nvPr>
        </p:nvSpPr>
        <p:spPr>
          <a:xfrm>
            <a:off x="8778240" y="2194780"/>
            <a:ext cx="3771392" cy="4811776"/>
          </a:xfrm>
          <a:prstGeom prst="roundRect">
            <a:avLst>
              <a:gd name="adj" fmla="val 4329"/>
            </a:avLst>
          </a:prstGeom>
          <a:solidFill>
            <a:schemeClr val="accent1"/>
          </a:solidFill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25"/>
          </p:nvPr>
        </p:nvSpPr>
        <p:spPr>
          <a:xfrm>
            <a:off x="4690534" y="2194780"/>
            <a:ext cx="3771392" cy="4811776"/>
          </a:xfrm>
          <a:prstGeom prst="roundRect">
            <a:avLst>
              <a:gd name="adj" fmla="val 4329"/>
            </a:avLst>
          </a:prstGeom>
          <a:solidFill>
            <a:schemeClr val="accent1"/>
          </a:solidFill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1704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7348" y="7200957"/>
            <a:ext cx="11964416" cy="780288"/>
          </a:xfrm>
        </p:spPr>
        <p:txBody>
          <a:bodyPr lIns="39014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38AD4458-1AD5-41EE-B83E-0DA06ECD5848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11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223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Multi Conten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2189867"/>
            <a:ext cx="5852160" cy="2340864"/>
          </a:xfrm>
          <a:prstGeom prst="roundRect">
            <a:avLst>
              <a:gd name="adj" fmla="val 7940"/>
            </a:avLst>
          </a:prstGeom>
          <a:ln>
            <a:solidFill>
              <a:schemeClr val="accent1"/>
            </a:solidFill>
          </a:ln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37348" y="7105509"/>
            <a:ext cx="11964416" cy="780288"/>
          </a:xfrm>
        </p:spPr>
        <p:txBody>
          <a:bodyPr lIns="39014"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6"/>
          </p:nvPr>
        </p:nvSpPr>
        <p:spPr>
          <a:xfrm>
            <a:off x="537351" y="4663956"/>
            <a:ext cx="5852160" cy="2340864"/>
          </a:xfrm>
          <a:prstGeom prst="roundRect">
            <a:avLst>
              <a:gd name="adj" fmla="val 7940"/>
            </a:avLst>
          </a:prstGeom>
          <a:ln>
            <a:solidFill>
              <a:schemeClr val="accent1"/>
            </a:solidFill>
          </a:ln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7"/>
          </p:nvPr>
        </p:nvSpPr>
        <p:spPr>
          <a:xfrm>
            <a:off x="6685279" y="2189867"/>
            <a:ext cx="5852160" cy="2340864"/>
          </a:xfrm>
          <a:prstGeom prst="roundRect">
            <a:avLst>
              <a:gd name="adj" fmla="val 7940"/>
            </a:avLst>
          </a:prstGeom>
          <a:ln>
            <a:solidFill>
              <a:schemeClr val="accent1"/>
            </a:solidFill>
          </a:ln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8"/>
          </p:nvPr>
        </p:nvSpPr>
        <p:spPr>
          <a:xfrm>
            <a:off x="6685279" y="4663956"/>
            <a:ext cx="5852160" cy="2340864"/>
          </a:xfrm>
          <a:prstGeom prst="roundRect">
            <a:avLst>
              <a:gd name="adj" fmla="val 7940"/>
            </a:avLst>
          </a:prstGeom>
          <a:ln>
            <a:solidFill>
              <a:schemeClr val="accent1"/>
            </a:solidFill>
          </a:ln>
        </p:spPr>
        <p:txBody>
          <a:bodyPr lIns="130046" tIns="130046" rIns="130046" bIns="130046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66DCD70-0C71-4319-AB7F-3B05F90B3BE9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12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9407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F870B15-C01A-4EEB-AE32-8A23DDA57DFC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7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423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86" y="1464387"/>
            <a:ext cx="7802880" cy="5982208"/>
          </a:xfrm>
        </p:spPr>
        <p:txBody>
          <a:bodyPr>
            <a:normAutofit/>
          </a:bodyPr>
          <a:lstStyle>
            <a:lvl1pPr marL="167073" indent="-167073">
              <a:lnSpc>
                <a:spcPct val="9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14" name="Text Placeholder 13"/>
          <p:cNvSpPr>
            <a:spLocks noGrp="1"/>
          </p:cNvSpPr>
          <p:nvPr>
            <p:ph type="body" sz="quarter" idx="11"/>
          </p:nvPr>
        </p:nvSpPr>
        <p:spPr>
          <a:xfrm>
            <a:off x="657222" y="8172514"/>
            <a:ext cx="7802880" cy="1430528"/>
          </a:xfrm>
        </p:spPr>
        <p:txBody>
          <a:bodyPr/>
          <a:lstStyle>
            <a:lvl1pPr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7817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13004800" cy="78028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86" y="1464387"/>
            <a:ext cx="7802880" cy="5982208"/>
          </a:xfrm>
        </p:spPr>
        <p:txBody>
          <a:bodyPr>
            <a:normAutofit/>
          </a:bodyPr>
          <a:lstStyle>
            <a:lvl1pPr marL="167073" indent="-167073">
              <a:lnSpc>
                <a:spcPct val="90000"/>
              </a:lnSpc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57222" y="8172514"/>
            <a:ext cx="7802880" cy="1430528"/>
          </a:xfrm>
        </p:spPr>
        <p:txBody>
          <a:bodyPr/>
          <a:lstStyle>
            <a:lvl1pPr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473771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3004800" cy="5201920"/>
          </a:xfr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486" y="5774609"/>
            <a:ext cx="8843264" cy="1820672"/>
          </a:xfrm>
        </p:spPr>
        <p:txBody>
          <a:bodyPr>
            <a:normAutofit/>
          </a:bodyPr>
          <a:lstStyle>
            <a:lvl1pPr marL="167073" indent="-167073">
              <a:lnSpc>
                <a:spcPct val="90000"/>
              </a:lnSpc>
              <a:defRPr sz="40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7" name="Text Placeholder 13"/>
          <p:cNvSpPr>
            <a:spLocks noGrp="1"/>
          </p:cNvSpPr>
          <p:nvPr>
            <p:ph type="body" sz="quarter" idx="12"/>
          </p:nvPr>
        </p:nvSpPr>
        <p:spPr>
          <a:xfrm>
            <a:off x="657222" y="7706529"/>
            <a:ext cx="8713216" cy="1430528"/>
          </a:xfrm>
        </p:spPr>
        <p:txBody>
          <a:bodyPr/>
          <a:lstStyle>
            <a:lvl1pPr>
              <a:spcAft>
                <a:spcPts val="0"/>
              </a:spcAft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3414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1704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537350" y="1858377"/>
            <a:ext cx="5331968" cy="676249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9"/>
          </p:nvPr>
        </p:nvSpPr>
        <p:spPr>
          <a:xfrm>
            <a:off x="7169796" y="1858377"/>
            <a:ext cx="5331968" cy="676249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21250DF-B0E9-49EA-8F9C-EB6D6567D99D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787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2" t="21176" r="7064" b="9643"/>
          <a:stretch/>
        </p:blipFill>
        <p:spPr>
          <a:xfrm>
            <a:off x="0" y="4030134"/>
            <a:ext cx="13004800" cy="46690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1950720"/>
          </a:xfrm>
        </p:spPr>
        <p:txBody>
          <a:bodyPr anchor="t">
            <a:norm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7783470"/>
            <a:ext cx="13004800" cy="19701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32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8" name="Round Same Side Corner Rectangle 7"/>
          <p:cNvSpPr/>
          <p:nvPr/>
        </p:nvSpPr>
        <p:spPr>
          <a:xfrm rot="5400000">
            <a:off x="2878817" y="2702411"/>
            <a:ext cx="2565440" cy="8323072"/>
          </a:xfrm>
          <a:prstGeom prst="round2Same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6871" y="6001015"/>
            <a:ext cx="7672832" cy="1690624"/>
          </a:xfrm>
        </p:spPr>
        <p:txBody>
          <a:bodyPr anchor="t">
            <a:norm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840" y="8898223"/>
            <a:ext cx="2197811" cy="6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3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5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5204178"/>
            <a:ext cx="13004800" cy="2600960"/>
          </a:xfrm>
          <a:solidFill>
            <a:srgbClr val="FFFFFF">
              <a:alpha val="85098"/>
            </a:srgbClr>
          </a:solidFill>
        </p:spPr>
        <p:txBody>
          <a:bodyPr vert="horz" lIns="390138" tIns="390138" rIns="0" bIns="0" rtlCol="0" anchor="t">
            <a:noAutofit/>
          </a:bodyPr>
          <a:lstStyle>
            <a:lvl1pPr>
              <a:defRPr lang="en-US" sz="6800" dirty="0"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840" y="8898223"/>
            <a:ext cx="2197811" cy="6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35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9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0" y="0"/>
            <a:ext cx="13004800" cy="520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7" t="25198" r="7037" b="20425"/>
          <a:stretch/>
        </p:blipFill>
        <p:spPr>
          <a:xfrm>
            <a:off x="1" y="1700108"/>
            <a:ext cx="13004801" cy="3668888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5202218"/>
            <a:ext cx="13004800" cy="45513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2910766"/>
            <a:ext cx="10403840" cy="1950720"/>
          </a:xfrm>
        </p:spPr>
        <p:txBody>
          <a:bodyPr anchor="t">
            <a:norm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5447605"/>
            <a:ext cx="9623552" cy="2210816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chemeClr val="accent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431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0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0" y="0"/>
            <a:ext cx="13004800" cy="5201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30046" tIns="65023" rIns="130046" bIns="65023" numCol="1" rtlCol="0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47" t="25198" r="7037" b="20425"/>
          <a:stretch/>
        </p:blipFill>
        <p:spPr>
          <a:xfrm>
            <a:off x="0" y="1700108"/>
            <a:ext cx="13004800" cy="3668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2910766"/>
            <a:ext cx="10403840" cy="1950720"/>
          </a:xfrm>
        </p:spPr>
        <p:txBody>
          <a:bodyPr anchor="t">
            <a:norm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" y="5202218"/>
            <a:ext cx="13004800" cy="45513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5505836"/>
            <a:ext cx="9623552" cy="780288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accent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/>
          </p:nvPr>
        </p:nvSpPr>
        <p:spPr>
          <a:xfrm>
            <a:off x="480206" y="6428867"/>
            <a:ext cx="2861056" cy="234086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545599" y="6428867"/>
            <a:ext cx="2861056" cy="234086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1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6610991" y="6394027"/>
            <a:ext cx="2861056" cy="234086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9676385" y="6394027"/>
            <a:ext cx="2861056" cy="2340864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spcAft>
                <a:spcPts val="0"/>
              </a:spcAft>
              <a:buNone/>
              <a:defRPr sz="2000"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44936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ntinuous Loop CL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7470"/>
            <a:ext cx="2184804" cy="57844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1" y="5032587"/>
            <a:ext cx="13004801" cy="4721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8715"/>
          <a:stretch/>
        </p:blipFill>
        <p:spPr>
          <a:xfrm>
            <a:off x="1" y="5032586"/>
            <a:ext cx="13004801" cy="447527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1" y="5032587"/>
            <a:ext cx="13004801" cy="472101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1" y="5032587"/>
            <a:ext cx="13004801" cy="472101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20650"/>
          <a:stretch/>
        </p:blipFill>
        <p:spPr>
          <a:xfrm>
            <a:off x="1" y="5032587"/>
            <a:ext cx="13004801" cy="43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ingle Loop CL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7472"/>
            <a:ext cx="2184804" cy="57844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1" y="5032587"/>
            <a:ext cx="13004801" cy="47210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8715"/>
          <a:stretch/>
        </p:blipFill>
        <p:spPr>
          <a:xfrm>
            <a:off x="1" y="5032586"/>
            <a:ext cx="13004801" cy="447527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-2" y="5032587"/>
            <a:ext cx="13004803" cy="472101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14897"/>
          <a:stretch/>
        </p:blipFill>
        <p:spPr>
          <a:xfrm>
            <a:off x="-2" y="5032587"/>
            <a:ext cx="13004803" cy="47210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0" t="11761" r="6599" b="20650"/>
          <a:stretch/>
        </p:blipFill>
        <p:spPr>
          <a:xfrm>
            <a:off x="-2" y="5032587"/>
            <a:ext cx="13004803" cy="4350738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2D229-D27A-4CA9-90CA-4B7637D57A1A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698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Continuous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1" y="5368996"/>
            <a:ext cx="13004801" cy="4384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1" y="5368996"/>
            <a:ext cx="13004801" cy="438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7" t="9845" r="6980" b="18650"/>
          <a:stretch/>
        </p:blipFill>
        <p:spPr>
          <a:xfrm>
            <a:off x="2" y="5368996"/>
            <a:ext cx="13004799" cy="43846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49"/>
          <a:stretch/>
        </p:blipFill>
        <p:spPr>
          <a:xfrm>
            <a:off x="1" y="5368995"/>
            <a:ext cx="13004800" cy="438460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1" b="18650"/>
          <a:stretch/>
        </p:blipFill>
        <p:spPr>
          <a:xfrm>
            <a:off x="0" y="5368996"/>
            <a:ext cx="13004800" cy="43846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7472"/>
            <a:ext cx="2184804" cy="5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733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xit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8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0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8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Single 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2" y="5368996"/>
            <a:ext cx="13004803" cy="438460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2" y="5368996"/>
            <a:ext cx="13004803" cy="438460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2" y="5368996"/>
            <a:ext cx="13004803" cy="43846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2" y="5368996"/>
            <a:ext cx="13004803" cy="438460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028" t="9845" r="6980" b="18650"/>
          <a:stretch/>
        </p:blipFill>
        <p:spPr>
          <a:xfrm>
            <a:off x="-1" y="5368996"/>
            <a:ext cx="13004801" cy="438460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7472"/>
            <a:ext cx="2184804" cy="57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65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8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0"/>
            <a:ext cx="13004799" cy="97536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0" y="2413717"/>
            <a:ext cx="5462016" cy="4277837"/>
            <a:chOff x="0" y="1697145"/>
            <a:chExt cx="3840480" cy="3007854"/>
          </a:xfrm>
        </p:grpSpPr>
        <p:sp>
          <p:nvSpPr>
            <p:cNvPr id="9" name="Round Single Corner Rectangle 8"/>
            <p:cNvSpPr/>
            <p:nvPr/>
          </p:nvSpPr>
          <p:spPr>
            <a:xfrm>
              <a:off x="0" y="1697145"/>
              <a:ext cx="3840480" cy="2011680"/>
            </a:xfrm>
            <a:prstGeom prst="round1Rect">
              <a:avLst>
                <a:gd name="adj" fmla="val 6178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 Single Corner Rectangle 9"/>
            <p:cNvSpPr/>
            <p:nvPr/>
          </p:nvSpPr>
          <p:spPr>
            <a:xfrm flipV="1">
              <a:off x="0" y="3699159"/>
              <a:ext cx="3840480" cy="1005840"/>
            </a:xfrm>
            <a:prstGeom prst="round1Rect">
              <a:avLst>
                <a:gd name="adj" fmla="val 12005"/>
              </a:avLst>
            </a:prstGeom>
            <a:solidFill>
              <a:srgbClr val="FFFFFF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5103" y="2689326"/>
            <a:ext cx="4941824" cy="2470912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5103" y="5449628"/>
            <a:ext cx="4941824" cy="1170432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99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7348" y="414457"/>
            <a:ext cx="11964416" cy="1430528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2353388"/>
            <a:ext cx="11964416" cy="6242304"/>
          </a:xfrm>
        </p:spPr>
        <p:txBody>
          <a:bodyPr/>
          <a:lstStyle>
            <a:lvl1pPr>
              <a:defRPr sz="2800" b="0"/>
            </a:lvl1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E75CC56C-CFC3-44A2-B787-50FCF53E65BB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260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9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4" y="1"/>
            <a:ext cx="13004799" cy="9753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 flipH="1">
            <a:off x="5722112" y="2282476"/>
            <a:ext cx="7282688" cy="3730751"/>
            <a:chOff x="662731" y="1604866"/>
            <a:chExt cx="3840480" cy="2623184"/>
          </a:xfrm>
        </p:grpSpPr>
        <p:sp>
          <p:nvSpPr>
            <p:cNvPr id="9" name="Round Single Corner Rectangle 8"/>
            <p:cNvSpPr/>
            <p:nvPr/>
          </p:nvSpPr>
          <p:spPr>
            <a:xfrm>
              <a:off x="662731" y="1604866"/>
              <a:ext cx="3840480" cy="1645920"/>
            </a:xfrm>
            <a:prstGeom prst="round1Rect">
              <a:avLst>
                <a:gd name="adj" fmla="val 536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 Single Corner Rectangle 9"/>
            <p:cNvSpPr/>
            <p:nvPr/>
          </p:nvSpPr>
          <p:spPr>
            <a:xfrm flipV="1">
              <a:off x="662731" y="3241889"/>
              <a:ext cx="3840480" cy="986161"/>
            </a:xfrm>
            <a:prstGeom prst="round1Rect">
              <a:avLst>
                <a:gd name="adj" fmla="val 9475"/>
              </a:avLst>
            </a:prstGeom>
            <a:solidFill>
              <a:srgbClr val="FFFFFF">
                <a:alpha val="89804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28126" y="2856360"/>
            <a:ext cx="6502400" cy="1560576"/>
          </a:xfrm>
        </p:spPr>
        <p:txBody>
          <a:bodyPr anchor="t">
            <a:noAutofit/>
          </a:bodyPr>
          <a:lstStyle>
            <a:lvl1pPr algn="l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28126" y="4936594"/>
            <a:ext cx="6502400" cy="1170432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133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4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800" cy="423550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" y="3691488"/>
            <a:ext cx="13002544" cy="3461565"/>
            <a:chOff x="-1" y="2563756"/>
            <a:chExt cx="9142414" cy="2433913"/>
          </a:xfrm>
        </p:grpSpPr>
        <p:sp>
          <p:nvSpPr>
            <p:cNvPr id="11" name="Freeform 10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1215851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80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3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3004800" cy="414528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" y="3691488"/>
            <a:ext cx="13002544" cy="3461565"/>
            <a:chOff x="-1" y="2563756"/>
            <a:chExt cx="9142414" cy="2433913"/>
          </a:xfrm>
        </p:grpSpPr>
        <p:sp>
          <p:nvSpPr>
            <p:cNvPr id="11" name="Freeform 10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Rectangle 12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1215851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665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5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" y="-1"/>
            <a:ext cx="13004803" cy="468777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1" y="3691488"/>
            <a:ext cx="13002544" cy="3461565"/>
            <a:chOff x="-1" y="2563756"/>
            <a:chExt cx="9142414" cy="2433913"/>
          </a:xfrm>
        </p:grpSpPr>
        <p:sp>
          <p:nvSpPr>
            <p:cNvPr id="11" name="Freeform 10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Rectangle 14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1215851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377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2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2"/>
            <a:ext cx="13004800" cy="4294295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-1" y="3691488"/>
            <a:ext cx="13002544" cy="3461565"/>
            <a:chOff x="-1" y="2563756"/>
            <a:chExt cx="9142414" cy="2433913"/>
          </a:xfrm>
        </p:grpSpPr>
        <p:sp>
          <p:nvSpPr>
            <p:cNvPr id="34" name="Freeform 33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5" name="Rectangle 34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1215851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677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1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1"/>
            <a:ext cx="13004800" cy="8487107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-1" y="5533835"/>
            <a:ext cx="13002544" cy="3461565"/>
            <a:chOff x="-1" y="2563756"/>
            <a:chExt cx="9142414" cy="2433913"/>
          </a:xfrm>
        </p:grpSpPr>
        <p:sp>
          <p:nvSpPr>
            <p:cNvPr id="15" name="Freeform 14"/>
            <p:cNvSpPr/>
            <p:nvPr userDrawn="1"/>
          </p:nvSpPr>
          <p:spPr>
            <a:xfrm>
              <a:off x="-1" y="2563756"/>
              <a:ext cx="9142413" cy="2323750"/>
            </a:xfrm>
            <a:custGeom>
              <a:avLst/>
              <a:gdLst>
                <a:gd name="connsiteX0" fmla="*/ 9144000 w 9160778"/>
                <a:gd name="connsiteY0" fmla="*/ 75501 h 2323750"/>
                <a:gd name="connsiteX1" fmla="*/ 8330268 w 9160778"/>
                <a:gd name="connsiteY1" fmla="*/ 0 h 2323750"/>
                <a:gd name="connsiteX2" fmla="*/ 6400800 w 9160778"/>
                <a:gd name="connsiteY2" fmla="*/ 67112 h 2323750"/>
                <a:gd name="connsiteX3" fmla="*/ 0 w 9160778"/>
                <a:gd name="connsiteY3" fmla="*/ 318782 h 2323750"/>
                <a:gd name="connsiteX4" fmla="*/ 0 w 9160778"/>
                <a:gd name="connsiteY4" fmla="*/ 2323750 h 2323750"/>
                <a:gd name="connsiteX5" fmla="*/ 9160778 w 9160778"/>
                <a:gd name="connsiteY5" fmla="*/ 2323750 h 2323750"/>
                <a:gd name="connsiteX6" fmla="*/ 9144000 w 9160778"/>
                <a:gd name="connsiteY6" fmla="*/ 75501 h 232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60778" h="2323750">
                  <a:moveTo>
                    <a:pt x="9144000" y="75501"/>
                  </a:moveTo>
                  <a:lnTo>
                    <a:pt x="8330268" y="0"/>
                  </a:lnTo>
                  <a:lnTo>
                    <a:pt x="6400800" y="67112"/>
                  </a:lnTo>
                  <a:lnTo>
                    <a:pt x="0" y="318782"/>
                  </a:lnTo>
                  <a:lnTo>
                    <a:pt x="0" y="2323750"/>
                  </a:lnTo>
                  <a:lnTo>
                    <a:pt x="9160778" y="2323750"/>
                  </a:lnTo>
                  <a:lnTo>
                    <a:pt x="9144000" y="755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 bwMode="auto">
            <a:xfrm>
              <a:off x="8706035" y="2663301"/>
              <a:ext cx="436378" cy="23343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bg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155"/>
          <a:stretch/>
        </p:blipFill>
        <p:spPr>
          <a:xfrm>
            <a:off x="1" y="3053376"/>
            <a:ext cx="13002543" cy="564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6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66" t="10627" r="6600" b="16597"/>
          <a:stretch/>
        </p:blipFill>
        <p:spPr>
          <a:xfrm>
            <a:off x="0" y="684107"/>
            <a:ext cx="13004800" cy="46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6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7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1201924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3"/>
            <a:ext cx="13004800" cy="415431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3"/>
            <a:ext cx="13004800" cy="41543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3"/>
            <a:ext cx="13004800" cy="41543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4"/>
            <a:ext cx="13004800" cy="415431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205" t="13475" r="5828" b="22443"/>
          <a:stretch/>
        </p:blipFill>
        <p:spPr>
          <a:xfrm>
            <a:off x="0" y="4355253"/>
            <a:ext cx="13004800" cy="415431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34816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3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8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206" y="5473225"/>
            <a:ext cx="10403840" cy="2080768"/>
          </a:xfrm>
        </p:spPr>
        <p:txBody>
          <a:bodyPr anchor="t">
            <a:noAutofit/>
          </a:bodyPr>
          <a:lstStyle>
            <a:lvl1pPr algn="l">
              <a:defRPr sz="6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0206" y="7752981"/>
            <a:ext cx="7802880" cy="1300480"/>
          </a:xfrm>
        </p:spPr>
        <p:txBody>
          <a:bodyPr>
            <a:noAutofit/>
          </a:bodyPr>
          <a:lstStyle>
            <a:lvl1pPr marL="0" indent="0" algn="l">
              <a:spcAft>
                <a:spcPts val="0"/>
              </a:spcAft>
              <a:buNone/>
              <a:defRPr sz="2400">
                <a:solidFill>
                  <a:schemeClr val="tx1"/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8600" y="8914349"/>
            <a:ext cx="2184804" cy="5815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33" t="39105" r="19304" b="19654"/>
          <a:stretch/>
        </p:blipFill>
        <p:spPr>
          <a:xfrm>
            <a:off x="0" y="0"/>
            <a:ext cx="13004800" cy="53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29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 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 descr="xer_3ln_tag_tm_alt_4cp_grd_po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04800" cy="97536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10345" y="9245220"/>
            <a:ext cx="8173452" cy="2698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>
              <a:defRPr/>
            </a:pPr>
            <a:r>
              <a:rPr lang="en-US" sz="900" dirty="0" smtClean="0">
                <a:solidFill>
                  <a:srgbClr val="000000"/>
                </a:solidFill>
                <a:cs typeface="Arial"/>
              </a:rPr>
              <a:t>©2014 Xerox Corporation. All rights reserved. Xerox® and Xerox Design® are trademarks of Xerox Corporation in the United States and/or other countries.</a:t>
            </a:r>
          </a:p>
        </p:txBody>
      </p:sp>
    </p:spTree>
    <p:extLst>
      <p:ext uri="{BB962C8B-B14F-4D97-AF65-F5344CB8AC3E}">
        <p14:creationId xmlns:p14="http://schemas.microsoft.com/office/powerpoint/2010/main" val="3867347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ne Title and Mutli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7348" y="414457"/>
            <a:ext cx="11964416" cy="2340864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 smtClean="0"/>
              <a:t>Click to edit </a:t>
            </a:r>
            <a:br>
              <a:rPr lang="en-US" dirty="0" smtClean="0"/>
            </a:br>
            <a:r>
              <a:rPr lang="en-US" dirty="0" smtClean="0"/>
              <a:t>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3169960"/>
            <a:ext cx="3771392" cy="4811776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0"/>
          </p:nvPr>
        </p:nvSpPr>
        <p:spPr>
          <a:xfrm>
            <a:off x="4633863" y="3169960"/>
            <a:ext cx="3771392" cy="4811776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4"/>
          </p:nvPr>
        </p:nvSpPr>
        <p:spPr>
          <a:xfrm>
            <a:off x="8730375" y="3189845"/>
            <a:ext cx="3771392" cy="4811776"/>
          </a:xfrm>
        </p:spPr>
        <p:txBody>
          <a:bodyPr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accent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537351" y="2353050"/>
            <a:ext cx="11964416" cy="6502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76C59EEB-1739-4D90-8ACA-45C609B7B7A7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703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xer_3ln_tag_tm_alt_4cp_grd_po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3921230"/>
            <a:ext cx="13004800" cy="191114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10345" y="9245220"/>
            <a:ext cx="8173452" cy="269815"/>
          </a:xfrm>
          <a:prstGeom prst="rect">
            <a:avLst/>
          </a:prstGeom>
        </p:spPr>
        <p:txBody>
          <a:bodyPr wrap="none" lIns="130046" tIns="65023" rIns="130046" bIns="65023">
            <a:spAutoFit/>
          </a:bodyPr>
          <a:lstStyle/>
          <a:p>
            <a:pPr>
              <a:defRPr/>
            </a:pPr>
            <a:r>
              <a:rPr lang="en-US" sz="900" dirty="0" smtClean="0">
                <a:solidFill>
                  <a:srgbClr val="000000"/>
                </a:solidFill>
                <a:cs typeface="Arial"/>
              </a:rPr>
              <a:t>©2014 Xerox Corporation. All rights reserved. Xerox® and Xerox Design® are trademarks of Xerox Corporation in the United States and/or other countries.</a:t>
            </a:r>
          </a:p>
        </p:txBody>
      </p:sp>
    </p:spTree>
    <p:extLst>
      <p:ext uri="{BB962C8B-B14F-4D97-AF65-F5344CB8AC3E}">
        <p14:creationId xmlns:p14="http://schemas.microsoft.com/office/powerpoint/2010/main" val="908316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all 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430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8935947" y="1996018"/>
            <a:ext cx="3901440" cy="4226560"/>
          </a:xfrm>
          <a:prstGeom prst="round2SameRect">
            <a:avLst>
              <a:gd name="adj1" fmla="val 4727"/>
              <a:gd name="adj2" fmla="val 0"/>
            </a:avLst>
          </a:prstGeom>
        </p:spPr>
        <p:txBody>
          <a:bodyPr vert="vert" lIns="130046" tIns="130046" rIns="130046" bIns="520184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7361" y="2158576"/>
            <a:ext cx="7802880" cy="6502400"/>
          </a:xfrm>
          <a:prstGeom prst="roundRect">
            <a:avLst>
              <a:gd name="adj" fmla="val 3211"/>
            </a:avLst>
          </a:prstGeom>
          <a:solidFill>
            <a:schemeClr val="accent1"/>
          </a:solidFill>
        </p:spPr>
        <p:txBody>
          <a:bodyPr lIns="130046" tIns="130046" rIns="130046" bIns="130046"/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128483C-803C-4A8A-B3A1-A90E3EBC784D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8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337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all 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/>
        </p:nvSpPr>
        <p:spPr>
          <a:xfrm rot="16200000">
            <a:off x="8935947" y="2007949"/>
            <a:ext cx="3901440" cy="4226560"/>
          </a:xfrm>
          <a:prstGeom prst="round2SameRect">
            <a:avLst>
              <a:gd name="adj1" fmla="val 522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430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3042" y="2218233"/>
            <a:ext cx="3901440" cy="3771392"/>
          </a:xfrm>
          <a:prstGeom prst="rect">
            <a:avLst/>
          </a:prstGeom>
          <a:noFill/>
        </p:spPr>
        <p:txBody>
          <a:bodyPr vert="horz" lIns="130046" tIns="130046" rIns="130046" bIns="520184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7361" y="2158576"/>
            <a:ext cx="7802880" cy="6502400"/>
          </a:xfrm>
          <a:prstGeom prst="roundRect">
            <a:avLst>
              <a:gd name="adj" fmla="val 3211"/>
            </a:avLst>
          </a:prstGeom>
          <a:noFill/>
        </p:spPr>
        <p:txBody>
          <a:bodyPr lIns="130046" tIns="130046" rIns="130046" bIns="130046"/>
          <a:lstStyle>
            <a:lvl1pPr>
              <a:spcAft>
                <a:spcPts val="0"/>
              </a:spcAft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96B39FC0-0D86-438D-8A1A-09F5F5AC9FA7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648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all 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430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7361" y="2158576"/>
            <a:ext cx="7802880" cy="6502400"/>
          </a:xfrm>
          <a:prstGeom prst="roundRect">
            <a:avLst>
              <a:gd name="adj" fmla="val 3211"/>
            </a:avLst>
          </a:prstGeom>
          <a:noFill/>
        </p:spPr>
        <p:txBody>
          <a:bodyPr lIns="130046" tIns="130046" rIns="130046" bIns="130046"/>
          <a:lstStyle>
            <a:lvl1pPr>
              <a:spcAft>
                <a:spcPts val="0"/>
              </a:spcAft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729446" y="2170508"/>
            <a:ext cx="4585917" cy="3893827"/>
          </a:xfrm>
          <a:prstGeom prst="roundRect">
            <a:avLst>
              <a:gd name="adj" fmla="val 6199"/>
            </a:avLst>
          </a:prstGeom>
        </p:spPr>
        <p:txBody>
          <a:bodyPr/>
          <a:lstStyle/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BE77B1B-D53A-4206-B229-359ED9930710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4098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all Ou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ame Side Corner Rectangle 3"/>
          <p:cNvSpPr/>
          <p:nvPr/>
        </p:nvSpPr>
        <p:spPr>
          <a:xfrm rot="16200000">
            <a:off x="7960587" y="2983309"/>
            <a:ext cx="5852160" cy="4226560"/>
          </a:xfrm>
          <a:prstGeom prst="round2SameRect">
            <a:avLst>
              <a:gd name="adj1" fmla="val 5224"/>
              <a:gd name="adj2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30046" tIns="65023" rIns="130046" bIns="65023"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430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33042" y="2218233"/>
            <a:ext cx="3901440" cy="5852160"/>
          </a:xfrm>
          <a:prstGeom prst="rect">
            <a:avLst/>
          </a:prstGeom>
          <a:noFill/>
        </p:spPr>
        <p:txBody>
          <a:bodyPr vert="horz" lIns="130046" tIns="130046" rIns="130046" bIns="520184">
            <a:normAutofit/>
          </a:bodyPr>
          <a:lstStyle>
            <a:lvl1pPr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67361" y="2158576"/>
            <a:ext cx="7802880" cy="6502400"/>
          </a:xfrm>
          <a:prstGeom prst="roundRect">
            <a:avLst>
              <a:gd name="adj" fmla="val 3211"/>
            </a:avLst>
          </a:prstGeom>
          <a:noFill/>
        </p:spPr>
        <p:txBody>
          <a:bodyPr lIns="130046" tIns="130046" rIns="130046" bIns="130046"/>
          <a:lstStyle>
            <a:lvl1pPr>
              <a:spcAft>
                <a:spcPts val="0"/>
              </a:spcAft>
              <a:defRPr>
                <a:solidFill>
                  <a:schemeClr val="accent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F7C51B38-3986-4D0C-A8BF-F3A8FD9B7127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8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9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333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mall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7348" y="545698"/>
            <a:ext cx="11964416" cy="1170432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351" y="1864216"/>
            <a:ext cx="11964416" cy="6762496"/>
          </a:xfrm>
        </p:spPr>
        <p:txBody>
          <a:bodyPr/>
          <a:lstStyle>
            <a:lvl1pPr>
              <a:defRPr sz="2800"/>
            </a:lvl1pPr>
            <a:lvl2pPr>
              <a:defRPr sz="23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B71493D-733A-4FD2-BCA3-0DCB75C48635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6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597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7348" y="414457"/>
            <a:ext cx="11964416" cy="117043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7351" y="1864216"/>
            <a:ext cx="11964416" cy="67624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800" y="8914349"/>
            <a:ext cx="2184804" cy="581567"/>
          </a:xfrm>
          <a:prstGeom prst="rect">
            <a:avLst/>
          </a:prstGeom>
        </p:spPr>
      </p:pic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1712100" y="9016281"/>
            <a:ext cx="286105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B1A422D-776F-474D-B918-6C615C6D9418}" type="datetime4">
              <a:rPr lang="en-US" smtClean="0"/>
              <a:t>April 10, 2016</a:t>
            </a:fld>
            <a:endParaRPr lang="en-US" dirty="0"/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4693858" y="9016281"/>
            <a:ext cx="3511296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ctr" defTabSz="650230" rtl="0" eaLnBrk="1" latinLnBrk="0" hangingPunct="1">
              <a:defRPr lang="en-US" sz="1300" kern="1200" dirty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 smtClean="0"/>
              <a:t>Xerox Internal Use Only</a:t>
            </a:r>
            <a:endParaRPr lang="en-US" dirty="0"/>
          </a:p>
        </p:txBody>
      </p:sp>
      <p:sp>
        <p:nvSpPr>
          <p:cNvPr id="13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346000" y="9016281"/>
            <a:ext cx="1300480" cy="519289"/>
          </a:xfrm>
          <a:prstGeom prst="rect">
            <a:avLst/>
          </a:prstGeom>
        </p:spPr>
        <p:txBody>
          <a:bodyPr vert="horz" lIns="130046" tIns="65023" rIns="130046" bIns="65023" rtlCol="0" anchor="ctr"/>
          <a:lstStyle>
            <a:lvl1pPr marL="0" algn="l" defTabSz="650230" rtl="0" eaLnBrk="1" latinLnBrk="0" hangingPunct="1">
              <a:defRPr lang="en-US" sz="1300" kern="1200" smtClean="0">
                <a:solidFill>
                  <a:srgbClr val="777777"/>
                </a:solidFill>
                <a:latin typeface="+mn-lt"/>
                <a:ea typeface="+mn-ea"/>
                <a:cs typeface="+mn-cs"/>
              </a:defRPr>
            </a:lvl1pPr>
          </a:lstStyle>
          <a:p>
            <a:fld id="{A1A90B47-E214-4AA0-ABCC-FFA55F6C27D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0" y="8852506"/>
            <a:ext cx="1197564" cy="672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5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88" r:id="rId33"/>
    <p:sldLayoutId id="2147483689" r:id="rId34"/>
    <p:sldLayoutId id="2147483690" r:id="rId35"/>
    <p:sldLayoutId id="2147483691" r:id="rId36"/>
    <p:sldLayoutId id="2147483692" r:id="rId37"/>
    <p:sldLayoutId id="2147483693" r:id="rId38"/>
    <p:sldLayoutId id="2147483694" r:id="rId39"/>
    <p:sldLayoutId id="2147483695" r:id="rId40"/>
  </p:sldLayoutIdLst>
  <p:timing>
    <p:tnLst>
      <p:par>
        <p:cTn id="1" dur="indefinite" restart="never" nodeType="tmRoot"/>
      </p:par>
    </p:tnLst>
  </p:timing>
  <p:txStyles>
    <p:titleStyle>
      <a:lvl1pPr algn="l" defTabSz="650230" rtl="0" eaLnBrk="1" latinLnBrk="0" hangingPunct="1">
        <a:lnSpc>
          <a:spcPct val="90000"/>
        </a:lnSpc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650230" rtl="0" eaLnBrk="1" latinLnBrk="0" hangingPunct="1">
        <a:spcBef>
          <a:spcPts val="0"/>
        </a:spcBef>
        <a:spcAft>
          <a:spcPts val="0"/>
        </a:spcAft>
        <a:buFont typeface="Arial"/>
        <a:buNone/>
        <a:defRPr sz="28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239321" indent="-239321" algn="l" defTabSz="650230" rtl="0" eaLnBrk="1" latinLnBrk="0" hangingPunct="1">
        <a:spcBef>
          <a:spcPts val="853"/>
        </a:spcBef>
        <a:spcAft>
          <a:spcPts val="853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489931" indent="-239321" algn="l" defTabSz="650230" rtl="0" eaLnBrk="1" latinLnBrk="0" hangingPunct="1">
        <a:spcBef>
          <a:spcPts val="0"/>
        </a:spcBef>
        <a:spcAft>
          <a:spcPts val="853"/>
        </a:spcAft>
        <a:buFont typeface="Museo Sans For Dell" pitchFamily="2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726993" indent="-234083" algn="l" defTabSz="650230" rtl="0" eaLnBrk="1" latinLnBrk="0" hangingPunct="1">
        <a:spcBef>
          <a:spcPts val="0"/>
        </a:spcBef>
        <a:spcAft>
          <a:spcPts val="853"/>
        </a:spcAft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962340" indent="-239321" algn="l" defTabSz="650230" rtl="0" eaLnBrk="1" latinLnBrk="0" hangingPunct="1">
        <a:spcBef>
          <a:spcPts val="0"/>
        </a:spcBef>
        <a:spcAft>
          <a:spcPts val="853"/>
        </a:spcAft>
        <a:buFont typeface="Museo Sans For Dell" pitchFamily="2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jpg"/><Relationship Id="rId1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jpg"/><Relationship Id="rId5" Type="http://schemas.openxmlformats.org/officeDocument/2006/relationships/image" Target="../media/image49.png"/><Relationship Id="rId4" Type="http://schemas.openxmlformats.org/officeDocument/2006/relationships/image" Target="../media/image48.jp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3302000" y="5029200"/>
            <a:ext cx="6019800" cy="1513611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Rectangle 19"/>
          <p:cNvSpPr/>
          <p:nvPr/>
        </p:nvSpPr>
        <p:spPr>
          <a:xfrm>
            <a:off x="1092200" y="838200"/>
            <a:ext cx="11201400" cy="3886200"/>
          </a:xfrm>
          <a:prstGeom prst="rect">
            <a:avLst/>
          </a:prstGeom>
          <a:solidFill>
            <a:schemeClr val="bg1">
              <a:lumMod val="85000"/>
            </a:schemeClr>
          </a:solidFill>
          <a:ln w="5715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1</a:t>
            </a:fld>
            <a:endParaRPr lang="en-US" sz="2400" b="1" dirty="0">
              <a:latin typeface="Xerox Sans" pitchFamily="50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800" y="5303737"/>
            <a:ext cx="1930725" cy="10564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408" y="5266986"/>
            <a:ext cx="1548429" cy="112993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868" y="5257800"/>
            <a:ext cx="1601932" cy="11256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1738162"/>
            <a:ext cx="2496864" cy="61430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284" y="1521526"/>
            <a:ext cx="1360985" cy="11017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962" y="3265405"/>
            <a:ext cx="4026317" cy="68579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5809" y="2381249"/>
            <a:ext cx="467591" cy="51435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48" y="1262921"/>
            <a:ext cx="3597952" cy="140407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62" y="3124200"/>
            <a:ext cx="1087486" cy="102870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562" y="3276600"/>
            <a:ext cx="5021838" cy="68579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174" y="3886200"/>
            <a:ext cx="285714" cy="45714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2800" y="8303600"/>
            <a:ext cx="3729698" cy="9928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00" y="7917732"/>
            <a:ext cx="2590800" cy="145486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001302" y="7239000"/>
            <a:ext cx="29770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7500" indent="0">
              <a:buNone/>
            </a:pPr>
            <a:r>
              <a:rPr lang="en-GB" dirty="0" smtClean="0"/>
              <a:t>Albert </a:t>
            </a:r>
            <a:r>
              <a:rPr lang="en-GB" dirty="0" err="1" smtClean="0"/>
              <a:t>Gordo</a:t>
            </a:r>
            <a:endParaRPr lang="en-GB" dirty="0"/>
          </a:p>
        </p:txBody>
      </p:sp>
      <p:sp>
        <p:nvSpPr>
          <p:cNvPr id="27" name="TextBox 26"/>
          <p:cNvSpPr txBox="1"/>
          <p:nvPr/>
        </p:nvSpPr>
        <p:spPr>
          <a:xfrm>
            <a:off x="7436349" y="7239000"/>
            <a:ext cx="297709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7500" indent="0">
              <a:buNone/>
            </a:pPr>
            <a:r>
              <a:rPr lang="en-GB" dirty="0" smtClean="0"/>
              <a:t>Llu</a:t>
            </a:r>
            <a:r>
              <a:rPr lang="en-GB" dirty="0"/>
              <a:t>í</a:t>
            </a:r>
            <a:r>
              <a:rPr lang="en-GB" dirty="0" smtClean="0"/>
              <a:t>s G</a:t>
            </a:r>
            <a:r>
              <a:rPr lang="en-GB" dirty="0"/>
              <a:t>ó</a:t>
            </a:r>
            <a:r>
              <a:rPr lang="en-GB" dirty="0" smtClean="0"/>
              <a:t>mez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9195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2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Motivation</a:t>
            </a:r>
            <a:endParaRPr lang="en-GB" dirty="0"/>
          </a:p>
        </p:txBody>
      </p:sp>
      <p:sp>
        <p:nvSpPr>
          <p:cNvPr id="9" name="Content Placeholder 1"/>
          <p:cNvSpPr txBox="1">
            <a:spLocks/>
          </p:cNvSpPr>
          <p:nvPr/>
        </p:nvSpPr>
        <p:spPr>
          <a:xfrm>
            <a:off x="533070" y="1872818"/>
            <a:ext cx="11964416" cy="565582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Huge advances in computer vision in the last few years: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41313" y="2381504"/>
            <a:ext cx="11964416" cy="20574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ILSVRC Recognition Challenge:</a:t>
            </a: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2011: 26% error </a:t>
            </a:r>
          </a:p>
          <a:p>
            <a:pPr>
              <a:buSzTx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2015: 3.57% error </a:t>
            </a:r>
            <a:r>
              <a:rPr lang="en-GB" b="1" dirty="0" smtClean="0">
                <a:solidFill>
                  <a:schemeClr val="tx1"/>
                </a:solidFill>
              </a:rPr>
              <a:t>(absolute error reduced by </a:t>
            </a:r>
            <a:r>
              <a:rPr lang="en-GB" b="1" dirty="0">
                <a:solidFill>
                  <a:schemeClr val="tx1"/>
                </a:solidFill>
              </a:rPr>
              <a:t>22.4 </a:t>
            </a:r>
            <a:r>
              <a:rPr lang="en-GB" b="1" dirty="0" smtClean="0">
                <a:solidFill>
                  <a:schemeClr val="tx1"/>
                </a:solidFill>
              </a:rPr>
              <a:t>points)</a:t>
            </a: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sp>
        <p:nvSpPr>
          <p:cNvPr id="12" name="Content Placeholder 1"/>
          <p:cNvSpPr txBox="1">
            <a:spLocks/>
          </p:cNvSpPr>
          <p:nvPr/>
        </p:nvSpPr>
        <p:spPr>
          <a:xfrm>
            <a:off x="543856" y="4528623"/>
            <a:ext cx="11964416" cy="1648013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Pascal VOC07 object detection:</a:t>
            </a:r>
          </a:p>
          <a:p>
            <a:pPr>
              <a:buSzTx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2012: ~35% </a:t>
            </a:r>
            <a:r>
              <a:rPr lang="en-GB" dirty="0" err="1" smtClean="0">
                <a:solidFill>
                  <a:schemeClr val="tx1"/>
                </a:solidFill>
              </a:rPr>
              <a:t>mAP</a:t>
            </a: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2015: 73% </a:t>
            </a:r>
            <a:r>
              <a:rPr lang="en-GB" dirty="0" err="1" smtClean="0">
                <a:solidFill>
                  <a:schemeClr val="tx1"/>
                </a:solidFill>
              </a:rPr>
              <a:t>mAP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(</a:t>
            </a:r>
            <a:r>
              <a:rPr lang="en-GB" b="1" dirty="0" err="1" smtClean="0">
                <a:solidFill>
                  <a:schemeClr val="tx1"/>
                </a:solidFill>
              </a:rPr>
              <a:t>mAP</a:t>
            </a:r>
            <a:r>
              <a:rPr lang="en-GB" b="1" dirty="0" smtClean="0">
                <a:solidFill>
                  <a:schemeClr val="tx1"/>
                </a:solidFill>
              </a:rPr>
              <a:t> doubled)</a:t>
            </a:r>
          </a:p>
        </p:txBody>
      </p:sp>
      <p:sp>
        <p:nvSpPr>
          <p:cNvPr id="13" name="Content Placeholder 1"/>
          <p:cNvSpPr txBox="1">
            <a:spLocks/>
          </p:cNvSpPr>
          <p:nvPr/>
        </p:nvSpPr>
        <p:spPr>
          <a:xfrm>
            <a:off x="543036" y="5812627"/>
            <a:ext cx="11964416" cy="2173625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Pascal segmentation:</a:t>
            </a:r>
          </a:p>
          <a:p>
            <a:pPr>
              <a:buSzTx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2012: ~40%  AP</a:t>
            </a:r>
          </a:p>
          <a:p>
            <a:pPr>
              <a:buSzTx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2015: ~77% AP </a:t>
            </a:r>
            <a:r>
              <a:rPr lang="en-GB" b="1" dirty="0" smtClean="0">
                <a:solidFill>
                  <a:schemeClr val="tx1"/>
                </a:solidFill>
              </a:rPr>
              <a:t>(AP almost doubled)</a:t>
            </a:r>
          </a:p>
          <a:p>
            <a:pPr>
              <a:buSzTx/>
            </a:pPr>
            <a:r>
              <a:rPr lang="en-GB" dirty="0" smtClean="0">
                <a:solidFill>
                  <a:schemeClr val="tx1"/>
                </a:solidFill>
              </a:rPr>
              <a:t>	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225" y="4343400"/>
            <a:ext cx="7648575" cy="4152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9146" y="4623619"/>
            <a:ext cx="5638340" cy="39624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84" y="4718615"/>
            <a:ext cx="3027522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6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3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Motivation</a:t>
            </a:r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7350" y="1600200"/>
            <a:ext cx="12137249" cy="75438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Large improvements in scene-text:</a:t>
            </a:r>
            <a:endParaRPr lang="en-GB" dirty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Text spotting:</a:t>
            </a:r>
          </a:p>
          <a:p>
            <a:pPr marL="696521" lvl="1" indent="-457200">
              <a:spcBef>
                <a:spcPts val="600"/>
              </a:spcBef>
              <a:spcAft>
                <a:spcPts val="600"/>
              </a:spcAft>
              <a:buSzTx/>
            </a:pPr>
            <a:r>
              <a:rPr lang="en-GB" sz="2200" dirty="0" smtClean="0">
                <a:solidFill>
                  <a:schemeClr val="tx1"/>
                </a:solidFill>
              </a:rPr>
              <a:t>SVT-50: </a:t>
            </a:r>
            <a:r>
              <a:rPr lang="en-GB" sz="2200" b="1" dirty="0" smtClean="0">
                <a:solidFill>
                  <a:schemeClr val="tx1"/>
                </a:solidFill>
              </a:rPr>
              <a:t>38%</a:t>
            </a:r>
            <a:r>
              <a:rPr lang="en-GB" sz="2200" dirty="0" smtClean="0">
                <a:solidFill>
                  <a:schemeClr val="tx1"/>
                </a:solidFill>
              </a:rPr>
              <a:t> (2011) to </a:t>
            </a:r>
            <a:r>
              <a:rPr lang="en-GB" sz="2200" b="1" dirty="0" smtClean="0">
                <a:solidFill>
                  <a:schemeClr val="tx1"/>
                </a:solidFill>
              </a:rPr>
              <a:t>76%</a:t>
            </a:r>
            <a:r>
              <a:rPr lang="en-GB" sz="2200" dirty="0" smtClean="0">
                <a:solidFill>
                  <a:schemeClr val="tx1"/>
                </a:solidFill>
              </a:rPr>
              <a:t> (2015)</a:t>
            </a:r>
          </a:p>
          <a:p>
            <a:pPr marL="696521" lvl="1" indent="-457200">
              <a:spcBef>
                <a:spcPts val="600"/>
              </a:spcBef>
              <a:spcAft>
                <a:spcPts val="600"/>
              </a:spcAft>
              <a:buSzTx/>
            </a:pPr>
            <a:r>
              <a:rPr lang="en-GB" sz="2200" dirty="0" smtClean="0">
                <a:solidFill>
                  <a:schemeClr val="tx1"/>
                </a:solidFill>
              </a:rPr>
              <a:t>IC03-50: </a:t>
            </a:r>
            <a:r>
              <a:rPr lang="en-GB" sz="2200" b="1" dirty="0" smtClean="0">
                <a:solidFill>
                  <a:schemeClr val="tx1"/>
                </a:solidFill>
              </a:rPr>
              <a:t>68%</a:t>
            </a:r>
            <a:r>
              <a:rPr lang="en-GB" sz="2200" dirty="0" smtClean="0">
                <a:solidFill>
                  <a:schemeClr val="tx1"/>
                </a:solidFill>
              </a:rPr>
              <a:t> (2011) to </a:t>
            </a:r>
            <a:r>
              <a:rPr lang="en-GB" sz="2200" b="1" dirty="0" smtClean="0">
                <a:solidFill>
                  <a:schemeClr val="tx1"/>
                </a:solidFill>
              </a:rPr>
              <a:t>90%</a:t>
            </a:r>
            <a:r>
              <a:rPr lang="en-GB" sz="2200" dirty="0" smtClean="0">
                <a:solidFill>
                  <a:schemeClr val="tx1"/>
                </a:solidFill>
              </a:rPr>
              <a:t> (2015)</a:t>
            </a:r>
            <a:endParaRPr lang="en-GB" sz="2200" b="1" dirty="0">
              <a:solidFill>
                <a:srgbClr val="FF0000"/>
              </a:solidFill>
            </a:endParaRPr>
          </a:p>
          <a:p>
            <a:pPr marL="696521" lvl="1" indent="-457200"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Text recognition with lexicon:</a:t>
            </a:r>
          </a:p>
          <a:p>
            <a:pPr marL="696521" lvl="1" indent="-457200">
              <a:spcBef>
                <a:spcPts val="600"/>
              </a:spcBef>
              <a:spcAft>
                <a:spcPts val="600"/>
              </a:spcAft>
              <a:buSzTx/>
            </a:pPr>
            <a:r>
              <a:rPr lang="en-GB" sz="2200" dirty="0" smtClean="0"/>
              <a:t>SVT-50: </a:t>
            </a:r>
            <a:r>
              <a:rPr lang="en-GB" sz="2200" b="1" dirty="0"/>
              <a:t>73</a:t>
            </a:r>
            <a:r>
              <a:rPr lang="en-GB" sz="2200" b="1" dirty="0" smtClean="0"/>
              <a:t>%</a:t>
            </a:r>
            <a:r>
              <a:rPr lang="en-GB" sz="2200" dirty="0" smtClean="0"/>
              <a:t> (2012) to </a:t>
            </a:r>
            <a:r>
              <a:rPr lang="en-GB" sz="2200" b="1" dirty="0" smtClean="0"/>
              <a:t>96.5%</a:t>
            </a:r>
            <a:r>
              <a:rPr lang="en-GB" sz="2200" dirty="0" smtClean="0"/>
              <a:t> (2015)</a:t>
            </a:r>
          </a:p>
          <a:p>
            <a:pPr marL="696521" lvl="1" indent="-457200">
              <a:spcBef>
                <a:spcPts val="600"/>
              </a:spcBef>
              <a:spcAft>
                <a:spcPts val="600"/>
              </a:spcAft>
              <a:buSzTx/>
            </a:pPr>
            <a:r>
              <a:rPr lang="en-GB" sz="2200" dirty="0" smtClean="0"/>
              <a:t>IIIT5k-1000: </a:t>
            </a:r>
            <a:r>
              <a:rPr lang="en-GB" sz="2200" b="1" dirty="0" smtClean="0"/>
              <a:t>57.5%</a:t>
            </a:r>
            <a:r>
              <a:rPr lang="en-GB" sz="2200" dirty="0" smtClean="0"/>
              <a:t> (2012) to </a:t>
            </a:r>
            <a:r>
              <a:rPr lang="en-GB" sz="2200" b="1" dirty="0" smtClean="0"/>
              <a:t>94.5%</a:t>
            </a:r>
            <a:r>
              <a:rPr lang="en-GB" sz="2200" dirty="0" smtClean="0"/>
              <a:t> (2015)</a:t>
            </a:r>
          </a:p>
          <a:p>
            <a:pPr marL="696521" lvl="1" indent="-457200">
              <a:spcBef>
                <a:spcPts val="600"/>
              </a:spcBef>
              <a:spcAft>
                <a:spcPts val="600"/>
              </a:spcAft>
              <a:buSzTx/>
            </a:pPr>
            <a:r>
              <a:rPr lang="en-GB" sz="2200" dirty="0" smtClean="0"/>
              <a:t>IC03-50: </a:t>
            </a:r>
            <a:r>
              <a:rPr lang="en-GB" sz="2200" b="1" dirty="0" smtClean="0"/>
              <a:t>82%</a:t>
            </a:r>
            <a:r>
              <a:rPr lang="en-GB" sz="2200" dirty="0" smtClean="0"/>
              <a:t> (2012) to </a:t>
            </a:r>
            <a:r>
              <a:rPr lang="en-GB" sz="2200" b="1" dirty="0" smtClean="0"/>
              <a:t>99%</a:t>
            </a:r>
            <a:r>
              <a:rPr lang="en-GB" sz="2200" dirty="0" smtClean="0"/>
              <a:t> (2015)</a:t>
            </a:r>
          </a:p>
          <a:p>
            <a:pPr marL="696521" lvl="1" indent="-457200"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tx1"/>
                </a:solidFill>
              </a:rPr>
              <a:t>Text recognition </a:t>
            </a:r>
            <a:r>
              <a:rPr lang="en-GB" i="1" dirty="0" smtClean="0">
                <a:solidFill>
                  <a:schemeClr val="tx1"/>
                </a:solidFill>
              </a:rPr>
              <a:t>without</a:t>
            </a:r>
            <a:r>
              <a:rPr lang="en-GB" dirty="0" smtClean="0">
                <a:solidFill>
                  <a:schemeClr val="tx1"/>
                </a:solidFill>
              </a:rPr>
              <a:t> lexicon (2015):</a:t>
            </a:r>
          </a:p>
          <a:p>
            <a:pPr marL="696521" lvl="1" indent="-457200">
              <a:spcBef>
                <a:spcPts val="600"/>
              </a:spcBef>
              <a:spcAft>
                <a:spcPts val="600"/>
              </a:spcAft>
              <a:buSzTx/>
            </a:pPr>
            <a:r>
              <a:rPr lang="en-GB" sz="2200" dirty="0" smtClean="0">
                <a:solidFill>
                  <a:schemeClr val="tx1"/>
                </a:solidFill>
              </a:rPr>
              <a:t>SVT: </a:t>
            </a:r>
            <a:r>
              <a:rPr lang="en-GB" sz="2200" b="1" dirty="0" smtClean="0">
                <a:solidFill>
                  <a:schemeClr val="tx1"/>
                </a:solidFill>
              </a:rPr>
              <a:t>81%</a:t>
            </a:r>
          </a:p>
          <a:p>
            <a:pPr marL="696521" lvl="1" indent="-457200">
              <a:spcBef>
                <a:spcPts val="600"/>
              </a:spcBef>
              <a:spcAft>
                <a:spcPts val="600"/>
              </a:spcAft>
              <a:buSzTx/>
            </a:pPr>
            <a:r>
              <a:rPr lang="en-GB" sz="2200" dirty="0" smtClean="0">
                <a:solidFill>
                  <a:schemeClr val="tx1"/>
                </a:solidFill>
              </a:rPr>
              <a:t>IIIT5K: </a:t>
            </a:r>
            <a:r>
              <a:rPr lang="en-GB" sz="2200" b="1" dirty="0" smtClean="0">
                <a:solidFill>
                  <a:schemeClr val="tx1"/>
                </a:solidFill>
              </a:rPr>
              <a:t>78.2%</a:t>
            </a:r>
          </a:p>
          <a:p>
            <a:pPr marL="696521" lvl="1" indent="-457200">
              <a:spcBef>
                <a:spcPts val="600"/>
              </a:spcBef>
              <a:spcAft>
                <a:spcPts val="600"/>
              </a:spcAft>
              <a:buSzTx/>
            </a:pPr>
            <a:r>
              <a:rPr lang="en-GB" sz="2200" dirty="0" smtClean="0"/>
              <a:t>IC03: </a:t>
            </a:r>
            <a:r>
              <a:rPr lang="en-GB" sz="2200" b="1" dirty="0" smtClean="0"/>
              <a:t>89.4%</a:t>
            </a:r>
            <a:endParaRPr lang="en-GB" sz="2200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b="1" dirty="0" smtClean="0">
                <a:solidFill>
                  <a:schemeClr val="tx1"/>
                </a:solidFill>
              </a:rPr>
              <a:t>	</a:t>
            </a:r>
          </a:p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6450" y="3514725"/>
            <a:ext cx="3409950" cy="12096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0" y="4772025"/>
            <a:ext cx="3571875" cy="10953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9035" y="5965997"/>
            <a:ext cx="2552700" cy="10763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800" y="7162800"/>
            <a:ext cx="2505075" cy="1104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462032" y="8379023"/>
            <a:ext cx="23743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17500" indent="0">
              <a:buNone/>
            </a:pPr>
            <a:r>
              <a:rPr lang="en-GB" sz="1400" i="1" dirty="0" smtClean="0"/>
              <a:t>Lee and </a:t>
            </a:r>
            <a:r>
              <a:rPr lang="en-GB" sz="1400" i="1" dirty="0" err="1" smtClean="0"/>
              <a:t>Osindero</a:t>
            </a:r>
            <a:r>
              <a:rPr lang="en-GB" sz="1400" i="1" dirty="0" smtClean="0"/>
              <a:t> 2016</a:t>
            </a:r>
            <a:endParaRPr lang="en-GB" sz="1400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7685" y="2292565"/>
            <a:ext cx="19240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4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Motivation</a:t>
            </a:r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7350" y="1981200"/>
            <a:ext cx="12137249" cy="5334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</a:rPr>
              <a:t>Are the techniques for scene-text and document-text similar?</a:t>
            </a: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b="1" dirty="0" smtClean="0">
                <a:solidFill>
                  <a:schemeClr val="tx1"/>
                </a:solidFill>
              </a:rPr>
              <a:t>	</a:t>
            </a:r>
          </a:p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254000" y="2514600"/>
            <a:ext cx="12420599" cy="39624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Unsurprisingly, yes!</a:t>
            </a: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Hottest techniques in scene text recognition have been used in 	handwritten-text recognition for years! (E.g. recurrent </a:t>
            </a:r>
            <a:r>
              <a:rPr lang="en-GB" dirty="0">
                <a:solidFill>
                  <a:schemeClr val="tx1"/>
                </a:solidFill>
              </a:rPr>
              <a:t>neural </a:t>
            </a:r>
            <a:r>
              <a:rPr lang="en-GB" dirty="0" smtClean="0">
                <a:solidFill>
                  <a:schemeClr val="tx1"/>
                </a:solidFill>
              </a:rPr>
              <a:t>networks 	[</a:t>
            </a:r>
            <a:r>
              <a:rPr lang="en-GB" b="1" dirty="0" smtClean="0">
                <a:solidFill>
                  <a:schemeClr val="tx1"/>
                </a:solidFill>
              </a:rPr>
              <a:t>Frinken’11</a:t>
            </a:r>
            <a:r>
              <a:rPr lang="en-GB" dirty="0" smtClean="0">
                <a:solidFill>
                  <a:schemeClr val="tx1"/>
                </a:solidFill>
              </a:rPr>
              <a:t>], attention models [</a:t>
            </a:r>
            <a:r>
              <a:rPr lang="en-GB" b="1" dirty="0" smtClean="0">
                <a:solidFill>
                  <a:schemeClr val="tx1"/>
                </a:solidFill>
              </a:rPr>
              <a:t>Fukushima’92</a:t>
            </a:r>
            <a:r>
              <a:rPr lang="en-GB" dirty="0" smtClean="0">
                <a:solidFill>
                  <a:schemeClr val="tx1"/>
                </a:solidFill>
              </a:rPr>
              <a:t>], automatic </a:t>
            </a:r>
            <a:r>
              <a:rPr lang="en-GB" smtClean="0">
                <a:solidFill>
                  <a:schemeClr val="tx1"/>
                </a:solidFill>
              </a:rPr>
              <a:t>image 	rectification [</a:t>
            </a:r>
            <a:r>
              <a:rPr lang="en-GB" b="1" smtClean="0">
                <a:solidFill>
                  <a:schemeClr val="tx1"/>
                </a:solidFill>
              </a:rPr>
              <a:t>Espana-Boquera’11</a:t>
            </a:r>
            <a:r>
              <a:rPr lang="en-GB" dirty="0" smtClean="0">
                <a:solidFill>
                  <a:schemeClr val="tx1"/>
                </a:solidFill>
              </a:rPr>
              <a:t>], </a:t>
            </a:r>
            <a:r>
              <a:rPr lang="en-GB" dirty="0" err="1">
                <a:solidFill>
                  <a:schemeClr val="tx1"/>
                </a:solidFill>
              </a:rPr>
              <a:t>etc</a:t>
            </a:r>
            <a:r>
              <a:rPr lang="en-GB" dirty="0">
                <a:solidFill>
                  <a:schemeClr val="tx1"/>
                </a:solidFill>
              </a:rPr>
              <a:t>) 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b="1" dirty="0" smtClean="0">
                <a:solidFill>
                  <a:schemeClr val="tx1"/>
                </a:solidFill>
              </a:rPr>
              <a:t>	</a:t>
            </a:r>
          </a:p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150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5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Motivation</a:t>
            </a:r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7350" y="1981200"/>
            <a:ext cx="12137249" cy="5334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SzTx/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Do techniques from scene-text transfer to document-text?</a:t>
            </a: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b="1" dirty="0" smtClean="0">
                <a:solidFill>
                  <a:schemeClr val="tx1"/>
                </a:solidFill>
              </a:rPr>
              <a:t>	</a:t>
            </a:r>
          </a:p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Content Placeholder 1"/>
          <p:cNvSpPr txBox="1">
            <a:spLocks/>
          </p:cNvSpPr>
          <p:nvPr/>
        </p:nvSpPr>
        <p:spPr>
          <a:xfrm>
            <a:off x="537351" y="2514600"/>
            <a:ext cx="12137249" cy="22860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r>
              <a:rPr lang="en-GB" b="1" dirty="0" smtClean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In many cases, yes!</a:t>
            </a: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Most problems in scene-text recognition and in document-text 	recognition are the same or extremely similar. Few works leverage the 	particularities of each domain.</a:t>
            </a:r>
            <a:endParaRPr lang="en-GB" dirty="0">
              <a:solidFill>
                <a:schemeClr val="tx1"/>
              </a:solidFill>
            </a:endParaRPr>
          </a:p>
          <a:p>
            <a:pPr marL="457200" indent="-457200">
              <a:buSzTx/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b="1" dirty="0" smtClean="0">
                <a:solidFill>
                  <a:schemeClr val="tx1"/>
                </a:solidFill>
              </a:rPr>
              <a:t>	</a:t>
            </a:r>
          </a:p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6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Objectives</a:t>
            </a:r>
            <a:endParaRPr lang="en-GB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>
          <a:xfrm>
            <a:off x="537350" y="1981200"/>
            <a:ext cx="12137249" cy="6705600"/>
          </a:xfrm>
          <a:prstGeom prst="rect">
            <a:avLst/>
          </a:prstGeom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Tx/>
            </a:pPr>
            <a:endParaRPr lang="en-GB" b="1" dirty="0">
              <a:solidFill>
                <a:schemeClr val="tx1"/>
              </a:solidFill>
            </a:endParaRPr>
          </a:p>
          <a:p>
            <a:pPr>
              <a:buSzTx/>
            </a:pPr>
            <a:endParaRPr lang="en-GB" dirty="0" smtClean="0">
              <a:solidFill>
                <a:schemeClr val="tx1"/>
              </a:solidFill>
            </a:endParaRPr>
          </a:p>
          <a:p>
            <a:pPr>
              <a:buSzTx/>
            </a:pPr>
            <a:endParaRPr lang="en-GB" b="1" dirty="0" smtClean="0">
              <a:solidFill>
                <a:schemeClr val="tx1"/>
              </a:solidFill>
            </a:endParaRP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b="1" dirty="0" smtClean="0">
                <a:solidFill>
                  <a:schemeClr val="tx1"/>
                </a:solidFill>
              </a:rPr>
              <a:t>	</a:t>
            </a:r>
          </a:p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537350" y="1371600"/>
            <a:ext cx="12137249" cy="754380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marL="0" indent="0" algn="l" defTabSz="650230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39321" indent="-239321" algn="l" defTabSz="650230" rtl="0" eaLnBrk="1" latinLnBrk="0" hangingPunct="1">
              <a:spcBef>
                <a:spcPts val="853"/>
              </a:spcBef>
              <a:spcAft>
                <a:spcPts val="853"/>
              </a:spcAft>
              <a:buFont typeface="Arial" pitchFamily="34" charset="0"/>
              <a:buChar char="•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89931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6993" indent="-234083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2340" indent="-239321" algn="l" defTabSz="650230" rtl="0" eaLnBrk="1" latinLnBrk="0" hangingPunct="1">
              <a:spcBef>
                <a:spcPts val="0"/>
              </a:spcBef>
              <a:spcAft>
                <a:spcPts val="853"/>
              </a:spcAft>
              <a:buFont typeface="Museo Sans For Dell" pitchFamily="2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7626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65023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The goals of this tutorial are as follows</a:t>
            </a:r>
            <a:r>
              <a:rPr lang="en-GB" dirty="0" smtClean="0">
                <a:solidFill>
                  <a:schemeClr val="tx1"/>
                </a:solidFill>
              </a:rPr>
              <a:t>: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b="1" dirty="0" smtClean="0">
                <a:solidFill>
                  <a:schemeClr val="tx1"/>
                </a:solidFill>
              </a:rPr>
              <a:t>To introduce the attendees to the problems </a:t>
            </a:r>
            <a:r>
              <a:rPr lang="en-GB" dirty="0" smtClean="0">
                <a:solidFill>
                  <a:schemeClr val="tx1"/>
                </a:solidFill>
              </a:rPr>
              <a:t>of </a:t>
            </a:r>
            <a:r>
              <a:rPr lang="en-GB" dirty="0">
                <a:solidFill>
                  <a:schemeClr val="tx1"/>
                </a:solidFill>
              </a:rPr>
              <a:t>text localization, text recognition, and text understanding in natural images, highlighting the similarities and differences between them and the same tasks performed on document images</a:t>
            </a:r>
            <a:r>
              <a:rPr lang="en-GB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To provide a brief  historical overview </a:t>
            </a:r>
            <a:r>
              <a:rPr lang="en-GB" dirty="0">
                <a:solidFill>
                  <a:schemeClr val="tx1"/>
                </a:solidFill>
              </a:rPr>
              <a:t>of the main approaches used to address these problems</a:t>
            </a:r>
            <a:r>
              <a:rPr lang="en-GB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To discuss the current state-of-the-art </a:t>
            </a:r>
            <a:r>
              <a:rPr lang="en-GB" dirty="0">
                <a:solidFill>
                  <a:schemeClr val="tx1"/>
                </a:solidFill>
              </a:rPr>
              <a:t>techniques to address these problems, </a:t>
            </a:r>
            <a:r>
              <a:rPr lang="en-GB" b="1" dirty="0">
                <a:solidFill>
                  <a:schemeClr val="tx1"/>
                </a:solidFill>
              </a:rPr>
              <a:t>and how </a:t>
            </a:r>
            <a:r>
              <a:rPr lang="en-GB" b="1" dirty="0" smtClean="0">
                <a:solidFill>
                  <a:schemeClr val="tx1"/>
                </a:solidFill>
              </a:rPr>
              <a:t>some of these </a:t>
            </a:r>
            <a:r>
              <a:rPr lang="en-GB" b="1" dirty="0" smtClean="0">
                <a:solidFill>
                  <a:schemeClr val="tx1"/>
                </a:solidFill>
              </a:rPr>
              <a:t>techniques can </a:t>
            </a:r>
            <a:r>
              <a:rPr lang="en-GB" b="1" dirty="0">
                <a:solidFill>
                  <a:schemeClr val="tx1"/>
                </a:solidFill>
              </a:rPr>
              <a:t>be leveraged in the document analysis domain</a:t>
            </a:r>
            <a:r>
              <a:rPr lang="en-GB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tx1"/>
                </a:solidFill>
              </a:rPr>
              <a:t>To provide the attendees with open-source tools, code, and models</a:t>
            </a:r>
            <a:r>
              <a:rPr lang="en-GB" dirty="0">
                <a:solidFill>
                  <a:schemeClr val="tx1"/>
                </a:solidFill>
              </a:rPr>
              <a:t> to easily replicate some of the state-of-the-art results and to adapt them to document analysis tasks.</a:t>
            </a:r>
          </a:p>
          <a:p>
            <a:pPr>
              <a:buSzTx/>
            </a:pPr>
            <a:r>
              <a:rPr lang="en-GB" b="1" dirty="0">
                <a:solidFill>
                  <a:schemeClr val="tx1"/>
                </a:solidFill>
              </a:rPr>
              <a:t>	</a:t>
            </a:r>
            <a:r>
              <a:rPr lang="en-GB" b="1" dirty="0" smtClean="0">
                <a:solidFill>
                  <a:schemeClr val="tx1"/>
                </a:solidFill>
              </a:rPr>
              <a:t>	</a:t>
            </a:r>
          </a:p>
          <a:p>
            <a:pPr>
              <a:buSzTx/>
            </a:pP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679"/>
          <p:cNvSpPr txBox="1">
            <a:spLocks/>
          </p:cNvSpPr>
          <p:nvPr/>
        </p:nvSpPr>
        <p:spPr>
          <a:xfrm>
            <a:off x="169658" y="9232260"/>
            <a:ext cx="343043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vert="horz" wrap="none" lIns="0" tIns="0" rIns="0" bIns="0" rtlCol="0" anchor="ctr">
            <a:spAutoFit/>
          </a:bodyPr>
          <a:lstStyle>
            <a:lvl1pPr marL="0" indent="0" algn="l" defTabSz="650230" rtl="0" eaLnBrk="1" latinLnBrk="0" hangingPunct="1">
              <a:spcBef>
                <a:spcPts val="0"/>
              </a:spcBef>
              <a:buSzTx/>
              <a:buNone/>
              <a:defRPr lang="en-US" sz="1600" kern="1200">
                <a:solidFill>
                  <a:srgbClr val="777777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1477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2pPr>
            <a:lvl3pPr marL="1922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3pPr>
            <a:lvl4pPr marL="23668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4pPr>
            <a:lvl5pPr marL="28113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5pPr>
            <a:lvl6pPr marL="31669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6pPr>
            <a:lvl7pPr marL="35225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7pPr>
            <a:lvl8pPr marL="38781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8pPr>
            <a:lvl9pPr marL="4233778" indent="-715878" algn="ctr" defTabSz="584200">
              <a:spcBef>
                <a:spcPts val="3700"/>
              </a:spcBef>
              <a:buSzPct val="171000"/>
              <a:buChar char="•"/>
              <a:defRPr sz="3400"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sz="2400" b="1" smtClean="0">
                <a:latin typeface="Xerox Sans" pitchFamily="50" charset="0"/>
              </a:rPr>
              <a:pPr>
                <a:defRPr sz="1800"/>
              </a:pPr>
              <a:t>7</a:t>
            </a:fld>
            <a:endParaRPr lang="en-US" sz="2400" b="1" dirty="0">
              <a:latin typeface="Xerox Sans" pitchFamily="50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6CAF3D"/>
                </a:solidFill>
                <a:latin typeface="Xerox Sans" panose="02000000000000000000" pitchFamily="50" charset="0"/>
              </a:rPr>
              <a:t>Agenda</a:t>
            </a:r>
            <a:endParaRPr lang="en-GB" sz="4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b="1" dirty="0" smtClean="0">
                <a:solidFill>
                  <a:schemeClr val="tx1"/>
                </a:solidFill>
              </a:rPr>
              <a:t>Introduction [10:00 – 10:10]</a:t>
            </a:r>
            <a:endParaRPr lang="en-GB" b="1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Scene-text Localization </a:t>
            </a:r>
            <a:r>
              <a:rPr lang="en-GB" dirty="0" smtClean="0">
                <a:solidFill>
                  <a:schemeClr val="tx1"/>
                </a:solidFill>
              </a:rPr>
              <a:t>[10:10 – 10:55]</a:t>
            </a:r>
            <a:endParaRPr lang="en-GB" dirty="0" smtClean="0">
              <a:solidFill>
                <a:schemeClr val="tx1"/>
              </a:solidFill>
            </a:endParaRPr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/>
              <a:t>Theoretical </a:t>
            </a:r>
            <a:r>
              <a:rPr lang="en-GB" dirty="0" smtClean="0"/>
              <a:t>introduction</a:t>
            </a:r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Practical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Scene-text </a:t>
            </a:r>
            <a:r>
              <a:rPr lang="en-GB" dirty="0" smtClean="0">
                <a:solidFill>
                  <a:schemeClr val="tx1"/>
                </a:solidFill>
              </a:rPr>
              <a:t>Recognition </a:t>
            </a:r>
            <a:r>
              <a:rPr lang="en-GB" dirty="0" smtClean="0">
                <a:solidFill>
                  <a:schemeClr val="tx1"/>
                </a:solidFill>
              </a:rPr>
              <a:t>[10:55 – 11:40]</a:t>
            </a:r>
            <a:endParaRPr lang="en-GB" dirty="0" smtClean="0">
              <a:solidFill>
                <a:schemeClr val="tx1"/>
              </a:solidFill>
            </a:endParaRPr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/>
              <a:t>Theoretical introduction </a:t>
            </a:r>
            <a:endParaRPr lang="en-GB" dirty="0" smtClean="0"/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Practical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 smtClean="0">
                <a:solidFill>
                  <a:schemeClr val="tx1"/>
                </a:solidFill>
              </a:rPr>
              <a:t>Coffe</a:t>
            </a:r>
            <a:r>
              <a:rPr lang="en-GB" dirty="0" smtClean="0">
                <a:solidFill>
                  <a:schemeClr val="tx1"/>
                </a:solidFill>
              </a:rPr>
              <a:t> break [11:40 – 12:00]</a:t>
            </a:r>
            <a:endParaRPr lang="en-GB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Scene-text </a:t>
            </a:r>
            <a:r>
              <a:rPr lang="en-GB" dirty="0" smtClean="0">
                <a:solidFill>
                  <a:schemeClr val="tx1"/>
                </a:solidFill>
              </a:rPr>
              <a:t>Understanding </a:t>
            </a:r>
            <a:r>
              <a:rPr lang="en-GB" dirty="0" smtClean="0">
                <a:solidFill>
                  <a:schemeClr val="tx1"/>
                </a:solidFill>
              </a:rPr>
              <a:t>[12:00 – 12:40]</a:t>
            </a:r>
            <a:endParaRPr lang="en-GB" dirty="0" smtClean="0">
              <a:solidFill>
                <a:schemeClr val="tx1"/>
              </a:solidFill>
            </a:endParaRPr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/>
              <a:t>Theoretical </a:t>
            </a:r>
            <a:r>
              <a:rPr lang="en-GB" dirty="0" smtClean="0"/>
              <a:t>introduction</a:t>
            </a:r>
            <a:endParaRPr lang="en-GB" dirty="0" smtClean="0"/>
          </a:p>
          <a:p>
            <a:pPr marL="753671" lvl="1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Practical</a:t>
            </a:r>
            <a:endParaRPr lang="en-GB" dirty="0" smtClean="0">
              <a:solidFill>
                <a:schemeClr val="tx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Closing Remarks [ 12:40 – 12:50]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>
                <a:solidFill>
                  <a:schemeClr val="tx1"/>
                </a:solidFill>
              </a:rPr>
              <a:t>Discussion [ 12:50 – 13:00]</a:t>
            </a:r>
            <a:endParaRPr lang="en-GB" dirty="0" smtClean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7457672" y="762000"/>
            <a:ext cx="5064528" cy="2209800"/>
            <a:chOff x="1092200" y="838200"/>
            <a:chExt cx="11201400" cy="3886200"/>
          </a:xfrm>
        </p:grpSpPr>
        <p:sp>
          <p:nvSpPr>
            <p:cNvPr id="5" name="Rectangle 4"/>
            <p:cNvSpPr/>
            <p:nvPr/>
          </p:nvSpPr>
          <p:spPr>
            <a:xfrm>
              <a:off x="1092200" y="838200"/>
              <a:ext cx="11201400" cy="3886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57150">
              <a:solidFill>
                <a:schemeClr val="accent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3800" y="1738162"/>
              <a:ext cx="2496864" cy="61430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5284" y="1521526"/>
              <a:ext cx="1360985" cy="110173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1962" y="3265405"/>
              <a:ext cx="4026317" cy="685799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5809" y="2381249"/>
              <a:ext cx="467591" cy="514351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5848" y="1262921"/>
              <a:ext cx="3597952" cy="140407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762" y="3124200"/>
              <a:ext cx="1087486" cy="1028702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4562" y="3276600"/>
              <a:ext cx="5021838" cy="6857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7174" y="3886200"/>
              <a:ext cx="285714" cy="4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041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Xerox Green 2014">
  <a:themeElements>
    <a:clrScheme name="Xerox Green">
      <a:dk1>
        <a:srgbClr val="000000"/>
      </a:dk1>
      <a:lt1>
        <a:srgbClr val="FFFFFF"/>
      </a:lt1>
      <a:dk2>
        <a:srgbClr val="FD9F13"/>
      </a:dk2>
      <a:lt2>
        <a:srgbClr val="E67600"/>
      </a:lt2>
      <a:accent1>
        <a:srgbClr val="6DAF3D"/>
      </a:accent1>
      <a:accent2>
        <a:srgbClr val="34BCBA"/>
      </a:accent2>
      <a:accent3>
        <a:srgbClr val="2895D5"/>
      </a:accent3>
      <a:accent4>
        <a:srgbClr val="7053AA"/>
      </a:accent4>
      <a:accent5>
        <a:srgbClr val="9B2583"/>
      </a:accent5>
      <a:accent6>
        <a:srgbClr val="E64BA2"/>
      </a:accent6>
      <a:hlink>
        <a:srgbClr val="6DAF3D"/>
      </a:hlink>
      <a:folHlink>
        <a:srgbClr val="66676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D6D6D6"/>
        </a:solidFill>
        <a:ln w="254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1033378" marR="0" indent="-715878" algn="ctr" defTabSz="584200" rtl="0" fontAlgn="auto" latinLnBrk="1" hangingPunct="0">
          <a:lnSpc>
            <a:spcPct val="100000"/>
          </a:lnSpc>
          <a:spcBef>
            <a:spcPts val="3700"/>
          </a:spcBef>
          <a:spcAft>
            <a:spcPts val="0"/>
          </a:spcAft>
          <a:buClrTx/>
          <a:buSzPct val="171000"/>
          <a:buFontTx/>
          <a:buChar char="•"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D6D6D6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1033378" marR="0" indent="-715878" algn="ctr" defTabSz="584200" rtl="0" fontAlgn="auto" latinLnBrk="1" hangingPunct="0">
          <a:lnSpc>
            <a:spcPct val="100000"/>
          </a:lnSpc>
          <a:spcBef>
            <a:spcPts val="3700"/>
          </a:spcBef>
          <a:spcAft>
            <a:spcPts val="0"/>
          </a:spcAft>
          <a:buClrTx/>
          <a:buSzPct val="171000"/>
          <a:buFontTx/>
          <a:buChar char="•"/>
          <a:tabLst/>
          <a:defRPr kumimoji="0" sz="3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Xerox_Green_2014_4.3</Template>
  <TotalTime>1732</TotalTime>
  <Words>264</Words>
  <Application>Microsoft Office PowerPoint</Application>
  <PresentationFormat>Custom</PresentationFormat>
  <Paragraphs>99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Arial</vt:lpstr>
      <vt:lpstr>Gill Sans</vt:lpstr>
      <vt:lpstr>Helvetica</vt:lpstr>
      <vt:lpstr>Lucida Grande</vt:lpstr>
      <vt:lpstr>Museo Sans For Dell</vt:lpstr>
      <vt:lpstr>Xerox Sans</vt:lpstr>
      <vt:lpstr>Xerox Green 2014</vt:lpstr>
      <vt:lpstr>PowerPoint Presentation</vt:lpstr>
      <vt:lpstr>Motivation</vt:lpstr>
      <vt:lpstr>Motivation</vt:lpstr>
      <vt:lpstr>Motivation</vt:lpstr>
      <vt:lpstr>Motivation</vt:lpstr>
      <vt:lpstr>Objectives</vt:lpstr>
      <vt:lpstr>Agenda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Text Understanding: Word Image Representation, Matching and Recognition</dc:title>
  <dc:creator>GORDO, Albert</dc:creator>
  <cp:lastModifiedBy>GORDO, Albert</cp:lastModifiedBy>
  <cp:revision>137</cp:revision>
  <dcterms:modified xsi:type="dcterms:W3CDTF">2016-04-10T21:21:16Z</dcterms:modified>
</cp:coreProperties>
</file>